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9"/>
  </p:notesMasterIdLst>
  <p:sldIdLst>
    <p:sldId id="257" r:id="rId2"/>
    <p:sldId id="305" r:id="rId3"/>
    <p:sldId id="256" r:id="rId4"/>
    <p:sldId id="282" r:id="rId5"/>
    <p:sldId id="307" r:id="rId6"/>
    <p:sldId id="283" r:id="rId7"/>
    <p:sldId id="308" r:id="rId8"/>
    <p:sldId id="313" r:id="rId9"/>
    <p:sldId id="314" r:id="rId10"/>
    <p:sldId id="315" r:id="rId11"/>
    <p:sldId id="302" r:id="rId12"/>
    <p:sldId id="303" r:id="rId13"/>
    <p:sldId id="304" r:id="rId14"/>
    <p:sldId id="309" r:id="rId15"/>
    <p:sldId id="316" r:id="rId16"/>
    <p:sldId id="317" r:id="rId17"/>
    <p:sldId id="319" r:id="rId18"/>
    <p:sldId id="318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93662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77EB-F67C-407E-BCED-FF3C357B2231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8524-EC93-42C6-94E1-A63D43F33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0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733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08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543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9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539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84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026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089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39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44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25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223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6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181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934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461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2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51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8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38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86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5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64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30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32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73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62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02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17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27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14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2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73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8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22517-79EA-4C8A-9D61-BB0698A77197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967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674" y="3429000"/>
            <a:ext cx="6021805" cy="279203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094761" y="5251548"/>
            <a:ext cx="2194984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 dirty="0">
                <a:solidFill>
                  <a:srgbClr val="293662"/>
                </a:solidFill>
                <a:latin typeface="Montserrat ExtraBold" pitchFamily="2" charset="0"/>
              </a:rPr>
              <a:t>Fund 10</a:t>
            </a:r>
            <a:endParaRPr sz="3600" b="1" dirty="0">
              <a:solidFill>
                <a:srgbClr val="293662"/>
              </a:solidFill>
              <a:latin typeface="Montserrat Extra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B0E6-E5A9-D9C1-2D9B-BB76C560C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04" y="511157"/>
            <a:ext cx="4837501" cy="2455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3E802-A837-9D6A-DB27-A919D8F31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5" y="1784823"/>
            <a:ext cx="5142901" cy="1181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Direct Offer Contract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1728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This project provides a plutarch based implementation of a smart contract enabling peer-to-peer trading, in a trustless manner, for the Cardano Blockchain.</a:t>
            </a:r>
          </a:p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 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6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2: Off-Chain SDK Building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0720139" cy="16261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2400" dirty="0">
                <a:latin typeface="Montserrat" pitchFamily="2" charset="0"/>
              </a:rPr>
              <a:t>We built and made available  SDKs for each of the Smart Contracts, simplifying the integration process for the Maestro team.</a:t>
            </a:r>
            <a:endParaRPr lang="en-US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2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3: Smart Contract API Integration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0720139" cy="2041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2400" dirty="0">
                <a:latin typeface="Montserrat" pitchFamily="2" charset="0"/>
              </a:rPr>
              <a:t>In collaboration with Maestro, we integrated our Smart Contracts into a fully managed service, enabling developers to interact with them via APIs.</a:t>
            </a:r>
            <a:endParaRPr lang="en-US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3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4: Smart Contract API Testing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0720139" cy="2041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2400" dirty="0">
                <a:latin typeface="Montserrat" pitchFamily="2" charset="0"/>
              </a:rPr>
              <a:t>We conducted rigorous testing for each contract to ensure they meet the highest standards of reliability and performance.</a:t>
            </a:r>
            <a:endParaRPr lang="en-US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09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5: Documentation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0720139" cy="3015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We created user-friendly documentation to help developers of all skill levels understand and implement the APIs. Our documentation includes detailed guides, practical examples, diagrams, step by step instructions and tutorials.</a:t>
            </a:r>
          </a:p>
        </p:txBody>
      </p:sp>
    </p:spTree>
    <p:extLst>
      <p:ext uri="{BB962C8B-B14F-4D97-AF65-F5344CB8AC3E}">
        <p14:creationId xmlns:p14="http://schemas.microsoft.com/office/powerpoint/2010/main" val="268417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072014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Single Asset Staking: Execution Demo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43720-C15A-F870-1A01-4414FDAA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9" y="1026839"/>
            <a:ext cx="10720144" cy="57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0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Single Asset Staking: Resources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24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Detailed guides and practical examples can be found at: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Contract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https://github.com/Anastasia-Labs/single-asset-staking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SDK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https://github.com/Anastasia-Labs/single-asset-staking-offchain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APIs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https://docs.gomaestro.org/single-asset-staking-1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5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072014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Linear Vesting Contract: Execution Demo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9612E-0D9F-F1C4-96EB-972804FD5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9" y="1026840"/>
            <a:ext cx="10720144" cy="575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9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Linear Vesting: Resources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5183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Detailed guides and practical examples can be found at: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Contract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https://github.com/Anastasia-Labs/linear-vesting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SDK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https://github.com/Anastasia-Labs/linear-vesting-offchain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APIs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https://docs.gomaestro.org/linear-vesting-1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415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072014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Direct Offer Contract: Execution Demo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AA0EC-BD7D-8610-5531-A238D700B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7" y="1026840"/>
            <a:ext cx="10720144" cy="57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86076" y="3734064"/>
            <a:ext cx="11078540" cy="23298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Montserrat ExtraBold" pitchFamily="2" charset="0"/>
              </a:rPr>
              <a:t>Plug-and-play Smart Contract API: A game-changing platform to deploy open-source contracts instantly</a:t>
            </a:r>
            <a:endParaRPr lang="en-GB" sz="3600" dirty="0">
              <a:latin typeface="Montserrat Extra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B0E6-E5A9-D9C1-2D9B-BB76C560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3" y="584719"/>
            <a:ext cx="4578016" cy="2455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186D23-75CB-E73E-4AEA-6E9D7E7DF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46" y="1858385"/>
            <a:ext cx="5142901" cy="11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3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Direct Offer: Resources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1115177" cy="54882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Detailed guides and practical examples can be found at: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Contract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https://github.com/Anastasia-Labs/direct-offer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SDK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https://github.com/Anastasia-Labs/direct-offer-offchain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APIs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https://docs.gomaestro.org/direct-swap-1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72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Achievements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584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Implementation of secure, modular and reusable APIs </a:t>
            </a:r>
            <a:r>
              <a:rPr lang="en" sz="2400" dirty="0">
                <a:latin typeface="Montserrat" pitchFamily="2" charset="0"/>
              </a:rPr>
              <a:t>for the Single Asset Staking, Linear Vesting and Direct Offer Contract.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Quality Assuarance </a:t>
            </a:r>
            <a:r>
              <a:rPr lang="en" sz="2400" dirty="0">
                <a:latin typeface="Montserrat" pitchFamily="2" charset="0"/>
              </a:rPr>
              <a:t>through conducting rigorous code reviews and comprehensive unit tests.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Seamless Integration With Maestro.</a:t>
            </a:r>
          </a:p>
        </p:txBody>
      </p:sp>
    </p:spTree>
    <p:extLst>
      <p:ext uri="{BB962C8B-B14F-4D97-AF65-F5344CB8AC3E}">
        <p14:creationId xmlns:p14="http://schemas.microsoft.com/office/powerpoint/2010/main" val="4274345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Achievements (Cont’d)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067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Extensive documentation and Tutorials </a:t>
            </a:r>
            <a:r>
              <a:rPr lang="en" sz="2400" dirty="0">
                <a:latin typeface="Montserrat" pitchFamily="2" charset="0"/>
              </a:rPr>
              <a:t>to help developers quickly understand and implement our solutions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Industry Collaborations and Community Engagement </a:t>
            </a:r>
            <a:r>
              <a:rPr lang="en-US" sz="2400" dirty="0">
                <a:latin typeface="Montserrat" pitchFamily="2" charset="0"/>
              </a:rPr>
              <a:t>at the 2023 Dubai Summit.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Accessibility via Demeter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12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Key Learnings and Challenges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2708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Effectiveness of Modular Design and Security.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Importance of simplifying the integration process.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The importance of balancing customization and standardization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The value in comprehensive documentation and monitoring.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4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Future Prospects &amp; Community Impact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3448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Expand Smart Contract Library.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Enhance API Documentation.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Optimize Performance and Scalability.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Collaboration with Ecosystem Partners.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Continuous Feedback.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Long Term Commitment.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789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Conclusion</a:t>
            </a: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3960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The project has developed and deployed  secure, modular and reusable smart contracts with comprehensive off-chain SDKs, APIs and extensive documentation.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Added to the arsenal of tools that enhance the capabilities of </a:t>
            </a:r>
            <a:r>
              <a:rPr lang="en-US" sz="2400" dirty="0" err="1">
                <a:latin typeface="Montserrat" pitchFamily="2" charset="0"/>
              </a:rPr>
              <a:t>DApps</a:t>
            </a:r>
            <a:r>
              <a:rPr lang="en-US" sz="2400" dirty="0">
                <a:latin typeface="Montserrat" pitchFamily="2" charset="0"/>
              </a:rPr>
              <a:t> on Cardano.</a:t>
            </a:r>
            <a:endParaRPr lang="en-GB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9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Links</a:t>
            </a: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8"/>
            <a:ext cx="11115177" cy="53258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Plug-n-Play: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https://github.com/Anastasia-Labs/plug-n-play-contracts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Anastasia Labs: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https://anastasialabs.com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Maestro: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https://www.gomaestro.org/smart-contracts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Twitter / X: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https://x.com/AnastasiaLabs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Discord: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https://discord.com/invite/8TYSgwthVy</a:t>
            </a:r>
            <a:endParaRPr lang="en-GB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39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9387" y="2834321"/>
            <a:ext cx="4082718" cy="594679"/>
          </a:xfrm>
        </p:spPr>
        <p:txBody>
          <a:bodyPr anchor="t">
            <a:noAutofit/>
          </a:bodyPr>
          <a:lstStyle/>
          <a:p>
            <a:pPr algn="l"/>
            <a:r>
              <a:rPr lang="en" sz="4800" b="1" dirty="0">
                <a:latin typeface="Montserrat" pitchFamily="2" charset="0"/>
              </a:rPr>
              <a:t>Thank You!</a:t>
            </a:r>
            <a:endParaRPr lang="en-GB" sz="4800" dirty="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6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9" y="432161"/>
            <a:ext cx="2735181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Challenge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93942"/>
            <a:ext cx="10946733" cy="56076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9600" b="1" dirty="0">
                <a:latin typeface="Montserrat" pitchFamily="2" charset="0"/>
              </a:rPr>
              <a:t>To Increase Developer Adoption and Ecosystem Growth To drive developer adoption and ensure ecosystem growth </a:t>
            </a:r>
            <a:r>
              <a:rPr lang="en" sz="9600" dirty="0">
                <a:latin typeface="Montserrat" pitchFamily="2" charset="0"/>
              </a:rPr>
              <a:t>by addressing the limited availability of smart contract deployment by providing simplified integration and deployment  processes for developers without deep blockchain expertise.</a:t>
            </a:r>
          </a:p>
          <a:p>
            <a:pPr algn="l">
              <a:lnSpc>
                <a:spcPct val="170000"/>
              </a:lnSpc>
            </a:pPr>
            <a:endParaRPr lang="en" sz="9600" dirty="0">
              <a:latin typeface="Montserrat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9600" b="1" dirty="0">
                <a:latin typeface="Montserrat" pitchFamily="2" charset="0"/>
              </a:rPr>
              <a:t>To Simplify Smart Contract Development </a:t>
            </a:r>
            <a:r>
              <a:rPr lang="en-US" sz="9600" dirty="0">
                <a:latin typeface="Montserrat" pitchFamily="2" charset="0"/>
              </a:rPr>
              <a:t>by tackling the complexity and time consuming nature  of building secure and reliable smart contracts due to insufficient security expertise and practical resources.</a:t>
            </a:r>
            <a:endParaRPr lang="en" sz="9600" dirty="0">
              <a:latin typeface="Montserrat" pitchFamily="2" charset="0"/>
            </a:endParaRP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" sz="9600" dirty="0"/>
          </a:p>
        </p:txBody>
      </p:sp>
    </p:spTree>
    <p:extLst>
      <p:ext uri="{BB962C8B-B14F-4D97-AF65-F5344CB8AC3E}">
        <p14:creationId xmlns:p14="http://schemas.microsoft.com/office/powerpoint/2010/main" val="257998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487680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dirty="0">
                <a:latin typeface="Montserrat ExtraBold" pitchFamily="2" charset="0"/>
              </a:rPr>
              <a:t>Project Objectives</a:t>
            </a:r>
            <a:br>
              <a:rPr lang="en-GB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29" y="1026840"/>
            <a:ext cx="10720139" cy="3695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To design and develop comprehensive library of secure and reusable Smart Contracts.</a:t>
            </a:r>
          </a:p>
          <a:p>
            <a:pPr algn="l"/>
            <a:endParaRPr lang="en-US" sz="2400" dirty="0"/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Single Asset Staking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Linear Vesting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Direct Offer</a:t>
            </a:r>
          </a:p>
        </p:txBody>
      </p:sp>
    </p:spTree>
    <p:extLst>
      <p:ext uri="{BB962C8B-B14F-4D97-AF65-F5344CB8AC3E}">
        <p14:creationId xmlns:p14="http://schemas.microsoft.com/office/powerpoint/2010/main" val="2175720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6904125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dirty="0">
                <a:latin typeface="Montserrat ExtraBold" pitchFamily="2" charset="0"/>
              </a:rPr>
              <a:t>Project Objectives (Cont’d)</a:t>
            </a:r>
            <a:br>
              <a:rPr lang="en-GB" sz="4000" dirty="0">
                <a:latin typeface="Montserrat ExtraBold" pitchFamily="2" charset="0"/>
              </a:rPr>
            </a:br>
            <a:br>
              <a:rPr lang="en-GB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29" y="1026840"/>
            <a:ext cx="10720139" cy="3695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To ensure  these contracts go through rigorous testing and are production-ready. </a:t>
            </a:r>
          </a:p>
          <a:p>
            <a:pPr algn="l">
              <a:lnSpc>
                <a:spcPct val="170000"/>
              </a:lnSpc>
            </a:pPr>
            <a:endParaRPr lang="en-US" sz="2400" dirty="0">
              <a:latin typeface="Montserrat" pitchFamily="2" charset="0"/>
            </a:endParaRP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To </a:t>
            </a:r>
            <a:r>
              <a:rPr lang="en-GB" sz="2400" dirty="0">
                <a:latin typeface="Montserrat" pitchFamily="2" charset="0"/>
              </a:rPr>
              <a:t>deliver ready-to-use Smart Contract APIs, along with comprehensive documentation and user-friendly tutorials.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258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652512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Execution and Milestones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4688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We divided our project into five phases.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Design and Development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Preparation Phase: Off-Chain SDKs Building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Integration Phase: Smart Contract API Integration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Testing Phase: Smart Contract API Testing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Documentation and Community Engagement</a:t>
            </a:r>
          </a:p>
        </p:txBody>
      </p:sp>
    </p:spTree>
    <p:extLst>
      <p:ext uri="{BB962C8B-B14F-4D97-AF65-F5344CB8AC3E}">
        <p14:creationId xmlns:p14="http://schemas.microsoft.com/office/powerpoint/2010/main" val="263371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1: Design and Development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39"/>
            <a:ext cx="10720139" cy="5752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We successfully designed and developed three essential Smart Contracts in Plutatch.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Single Asset Staking: </a:t>
            </a:r>
            <a:r>
              <a:rPr lang="en" sz="2400" dirty="0">
                <a:latin typeface="Montserrat" pitchFamily="2" charset="0"/>
              </a:rPr>
              <a:t>To enable users to collectively stake digital assets and distribute rewards fairly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b="1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Linear Vesting Contract: </a:t>
            </a:r>
            <a:r>
              <a:rPr lang="en" sz="2400" dirty="0">
                <a:latin typeface="Montserrat" pitchFamily="2" charset="0"/>
              </a:rPr>
              <a:t>To</a:t>
            </a:r>
            <a:r>
              <a:rPr lang="en" sz="2400" b="1" dirty="0">
                <a:latin typeface="Montserrat" pitchFamily="2" charset="0"/>
              </a:rPr>
              <a:t> </a:t>
            </a:r>
            <a:r>
              <a:rPr lang="en" sz="2400" dirty="0">
                <a:latin typeface="Montserrat" pitchFamily="2" charset="0"/>
              </a:rPr>
              <a:t>provide secure and customizable mechanisms for gradual asset release.</a:t>
            </a:r>
          </a:p>
          <a:p>
            <a:pPr algn="l">
              <a:lnSpc>
                <a:spcPct val="150000"/>
              </a:lnSpc>
            </a:pPr>
            <a:endParaRPr lang="en" sz="2400" b="1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Direct Offer Contract: </a:t>
            </a:r>
            <a:r>
              <a:rPr lang="en" sz="2400" dirty="0">
                <a:latin typeface="Montserrat" pitchFamily="2" charset="0"/>
              </a:rPr>
              <a:t>To facilitate peer-to-peer trading of assets.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4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Single Asset Staking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1"/>
            <a:ext cx="10720139" cy="1235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This enables users to collectively stake digital assets and distribute rewards fairly in a completely on-chain and trustless manner.</a:t>
            </a:r>
          </a:p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 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6B8EE-5D71-9DDC-7192-E24792B8A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2261937"/>
            <a:ext cx="9515474" cy="45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9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Linear Vesting Contract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1728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This contract aims at providing a reliable mechanism for releasing Cardano Native Tokens gradually over a specified timeframe, with customisation options to fit different requirements.</a:t>
            </a:r>
          </a:p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 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5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7075</TotalTime>
  <Words>904</Words>
  <Application>Microsoft Office PowerPoint</Application>
  <PresentationFormat>Widescreen</PresentationFormat>
  <Paragraphs>140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Montserrat</vt:lpstr>
      <vt:lpstr>Montserrat ExtraBold</vt:lpstr>
      <vt:lpstr>Office Theme</vt:lpstr>
      <vt:lpstr>PowerPoint Presentation</vt:lpstr>
      <vt:lpstr>Plug-and-play Smart Contract API: A game-changing platform to deploy open-source contracts instantly</vt:lpstr>
      <vt:lpstr>Challenge </vt:lpstr>
      <vt:lpstr>Project Objectives  </vt:lpstr>
      <vt:lpstr>Project Objectives (Cont’d)   </vt:lpstr>
      <vt:lpstr>Execution and Milestones  </vt:lpstr>
      <vt:lpstr>Phase 1: Design and Development    </vt:lpstr>
      <vt:lpstr>Single Asset Staking    </vt:lpstr>
      <vt:lpstr>Linear Vesting Contract    </vt:lpstr>
      <vt:lpstr>Direct Offer Contract    </vt:lpstr>
      <vt:lpstr>Phase 2: Off-Chain SDK Building  </vt:lpstr>
      <vt:lpstr>Phase 3: Smart Contract API Integration  </vt:lpstr>
      <vt:lpstr>Phase 4: Smart Contract API Testing  </vt:lpstr>
      <vt:lpstr>Phase 5: Documentation  </vt:lpstr>
      <vt:lpstr>Single Asset Staking: Execution Demo </vt:lpstr>
      <vt:lpstr>Single Asset Staking: Resources </vt:lpstr>
      <vt:lpstr>Linear Vesting Contract: Execution Demo </vt:lpstr>
      <vt:lpstr>Linear Vesting: Resources </vt:lpstr>
      <vt:lpstr>Direct Offer Contract: Execution Demo </vt:lpstr>
      <vt:lpstr>Direct Offer: Resources </vt:lpstr>
      <vt:lpstr>Achievements </vt:lpstr>
      <vt:lpstr>Achievements (Cont’d) </vt:lpstr>
      <vt:lpstr>Key Learnings and Challenges </vt:lpstr>
      <vt:lpstr>Future Prospects &amp; Community Impact </vt:lpstr>
      <vt:lpstr>Conclusion</vt:lpstr>
      <vt:lpstr>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Trifecta Of Data Structures: Merkle Trees, Tries and Linked Lists for Cutting-Edge Contracts</dc:title>
  <dc:creator>Harun Mwangi</dc:creator>
  <cp:lastModifiedBy>Harun Mwangi</cp:lastModifiedBy>
  <cp:revision>75</cp:revision>
  <dcterms:created xsi:type="dcterms:W3CDTF">2024-05-30T09:46:08Z</dcterms:created>
  <dcterms:modified xsi:type="dcterms:W3CDTF">2024-07-29T15:56:55Z</dcterms:modified>
</cp:coreProperties>
</file>